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5" r:id="rId2"/>
    <p:sldId id="336" r:id="rId3"/>
    <p:sldId id="315" r:id="rId4"/>
    <p:sldId id="317" r:id="rId5"/>
    <p:sldId id="316" r:id="rId6"/>
    <p:sldId id="318" r:id="rId7"/>
    <p:sldId id="319" r:id="rId8"/>
    <p:sldId id="320" r:id="rId9"/>
    <p:sldId id="321" r:id="rId10"/>
    <p:sldId id="324" r:id="rId11"/>
    <p:sldId id="332" r:id="rId12"/>
    <p:sldId id="33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C887B"/>
    <a:srgbClr val="333333"/>
    <a:srgbClr val="FFFFFF"/>
    <a:srgbClr val="646F86"/>
    <a:srgbClr val="4D4D4D"/>
    <a:srgbClr val="0CB839"/>
    <a:srgbClr val="292929"/>
    <a:srgbClr val="000066"/>
    <a:srgbClr val="00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yl pośredni 4 — Ak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D9749-D612-4A2C-BB92-B02838AB8586}" type="datetimeFigureOut">
              <a:rPr lang="pl-PL" smtClean="0"/>
              <a:pPr/>
              <a:t>2016-05-09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377553-9EEA-4317-B1FC-C11621DE73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7033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2400">
                <a:solidFill>
                  <a:srgbClr val="646F86"/>
                </a:solidFill>
              </a:defRPr>
            </a:lvl1pPr>
          </a:lstStyle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400800" cy="553616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8229600" cy="4713387"/>
          </a:xfrm>
        </p:spPr>
        <p:txBody>
          <a:bodyPr/>
          <a:lstStyle>
            <a:lvl1pPr>
              <a:buClr>
                <a:srgbClr val="292929"/>
              </a:buClr>
              <a:buFont typeface="Calibri" pitchFamily="34" charset="0"/>
              <a:buChar char="–"/>
              <a:defRPr>
                <a:solidFill>
                  <a:srgbClr val="4D4D4D"/>
                </a:solidFill>
              </a:defRPr>
            </a:lvl1pPr>
            <a:lvl3pPr>
              <a:defRPr>
                <a:solidFill>
                  <a:srgbClr val="4D4D4D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4402832" cy="4713387"/>
          </a:xfrm>
        </p:spPr>
        <p:txBody>
          <a:bodyPr/>
          <a:lstStyle>
            <a:lvl1pPr algn="just">
              <a:buClr>
                <a:srgbClr val="292929"/>
              </a:buClr>
              <a:buFont typeface="Calibri" pitchFamily="34" charset="0"/>
              <a:buChar char="–"/>
              <a:defRPr>
                <a:solidFill>
                  <a:srgbClr val="292929"/>
                </a:solidFill>
              </a:defRPr>
            </a:lvl1pPr>
            <a:lvl3pPr algn="just">
              <a:buClr>
                <a:srgbClr val="292929"/>
              </a:buClr>
              <a:defRPr>
                <a:solidFill>
                  <a:srgbClr val="292929"/>
                </a:solidFill>
              </a:defRPr>
            </a:lvl3pPr>
            <a:lvl4pPr>
              <a:defRPr>
                <a:solidFill>
                  <a:srgbClr val="4D4D4D"/>
                </a:solidFill>
              </a:defRPr>
            </a:lvl4pPr>
            <a:lvl5pPr>
              <a:defRPr>
                <a:solidFill>
                  <a:srgbClr val="4D4D4D"/>
                </a:solidFill>
              </a:defRPr>
            </a:lvl5pPr>
          </a:lstStyle>
          <a:p>
            <a:pPr lvl="0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 dirty="0" smtClean="0"/>
              <a:t>Kliknij, </a:t>
            </a:r>
            <a:r>
              <a:rPr lang="pl-PL" dirty="0" err="1" smtClean="0"/>
              <a:t>ay</a:t>
            </a:r>
            <a:r>
              <a:rPr lang="pl-PL" dirty="0" smtClean="0"/>
              <a:t> edytować styl wzorca tytułu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 smtClean="0"/>
              <a:t>KLIKNIJ, ABY EDYTOWAAĆ STYL WZORCA TYTUŁU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2016-05-09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33000" t="4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 smtClean="0"/>
              <a:t>KLIKNIJ, ABY EDYTOWAĆ STYL WZORCA TYTUŁU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–	Pierwszy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2016-05-09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646F8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2788" indent="-357188" algn="l" defTabSz="914400" rtl="0" eaLnBrk="1" latinLnBrk="0" hangingPunct="1">
        <a:spcBef>
          <a:spcPct val="20000"/>
        </a:spcBef>
        <a:buFont typeface="Wingdings" pitchFamily="2" charset="2"/>
        <a:buChar char="§"/>
        <a:defRPr sz="1400" kern="1200">
          <a:solidFill>
            <a:srgbClr val="646F86"/>
          </a:solidFill>
          <a:latin typeface="+mn-lt"/>
          <a:ea typeface="+mn-ea"/>
          <a:cs typeface="+mn-cs"/>
        </a:defRPr>
      </a:lvl3pPr>
      <a:lvl4pPr marL="712788" indent="-357188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646F86"/>
          </a:solidFill>
          <a:latin typeface="+mn-lt"/>
          <a:ea typeface="+mn-ea"/>
          <a:cs typeface="+mn-cs"/>
        </a:defRPr>
      </a:lvl4pPr>
      <a:lvl5pPr marL="712788" indent="-357188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646F8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ctrTitle"/>
          </p:nvPr>
        </p:nvSpPr>
        <p:spPr>
          <a:xfrm>
            <a:off x="685800" y="3327127"/>
            <a:ext cx="7772400" cy="1470025"/>
          </a:xfrm>
        </p:spPr>
        <p:txBody>
          <a:bodyPr/>
          <a:lstStyle/>
          <a:p>
            <a:r>
              <a:rPr lang="pl-PL" dirty="0" smtClean="0"/>
              <a:t>„CHROŃ SIĘ PRZED KLESZCZAMI WSZYSTKIMI SPOSOBAMI!”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Program profilaktyki chorób </a:t>
            </a:r>
            <a:r>
              <a:rPr lang="pl-PL" dirty="0" err="1" smtClean="0"/>
              <a:t>odkleszczowych</a:t>
            </a:r>
            <a:r>
              <a:rPr lang="pl-PL" dirty="0" smtClean="0"/>
              <a:t> – </a:t>
            </a:r>
            <a:br>
              <a:rPr lang="pl-PL" dirty="0" smtClean="0"/>
            </a:br>
            <a:r>
              <a:rPr lang="pl-PL" dirty="0" smtClean="0"/>
              <a:t>vademecum wiedzy o kleszczach</a:t>
            </a:r>
            <a:endParaRPr lang="en-US" dirty="0"/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600" dirty="0" smtClean="0">
                <a:solidFill>
                  <a:srgbClr val="646F86"/>
                </a:solidFill>
              </a:rPr>
              <a:t>ROK SZKOLNY </a:t>
            </a:r>
            <a:r>
              <a:rPr lang="pl-PL" sz="1600" dirty="0" smtClean="0">
                <a:solidFill>
                  <a:srgbClr val="646F86"/>
                </a:solidFill>
              </a:rPr>
              <a:t>2015/2016</a:t>
            </a:r>
            <a:endParaRPr lang="en-US" sz="1600" dirty="0">
              <a:solidFill>
                <a:srgbClr val="646F86"/>
              </a:solidFill>
            </a:endParaRPr>
          </a:p>
        </p:txBody>
      </p:sp>
      <p:pic>
        <p:nvPicPr>
          <p:cNvPr id="1026" name="Picture 2" descr="\\WARFLP1\Library\HEALTHCARE_WEW\ACCOUNTS\BAXTER_KZM_2013\02_lipiec_grudzień\PROGRAM\PROGRAM_logo\00_program_Chroń_się_przed_kleszczami_wszystkimi_sposobami_LOGO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124744"/>
            <a:ext cx="3740150" cy="1728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CHOROBY PRZENOSZOENE PRZEZ KLESZCZE - inne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Ugryzienia kleszczy mogą być przyczyną wielu innych groźnych chorób, takich jak</a:t>
            </a:r>
            <a:r>
              <a:rPr lang="pl-PL" dirty="0" smtClean="0"/>
              <a:t>: </a:t>
            </a:r>
          </a:p>
          <a:p>
            <a:pPr lvl="1">
              <a:buClr>
                <a:srgbClr val="292929"/>
              </a:buClr>
              <a:buFont typeface="Arial" pitchFamily="34" charset="0"/>
              <a:buChar char="•"/>
            </a:pPr>
            <a:r>
              <a:rPr lang="pl-PL" dirty="0">
                <a:solidFill>
                  <a:srgbClr val="292929"/>
                </a:solidFill>
              </a:rPr>
              <a:t>A</a:t>
            </a:r>
            <a:r>
              <a:rPr lang="pl-PL" dirty="0" smtClean="0">
                <a:solidFill>
                  <a:srgbClr val="292929"/>
                </a:solidFill>
              </a:rPr>
              <a:t>naplazmoza granulocytarna, </a:t>
            </a:r>
          </a:p>
          <a:p>
            <a:pPr lvl="1">
              <a:buClr>
                <a:srgbClr val="292929"/>
              </a:buClr>
              <a:buFont typeface="Arial" pitchFamily="34" charset="0"/>
              <a:buChar char="•"/>
            </a:pPr>
            <a:r>
              <a:rPr lang="pl-PL" dirty="0">
                <a:solidFill>
                  <a:srgbClr val="292929"/>
                </a:solidFill>
              </a:rPr>
              <a:t>B</a:t>
            </a:r>
            <a:r>
              <a:rPr lang="pl-PL" dirty="0" smtClean="0">
                <a:solidFill>
                  <a:srgbClr val="292929"/>
                </a:solidFill>
              </a:rPr>
              <a:t>abeszjoza, </a:t>
            </a:r>
          </a:p>
          <a:p>
            <a:pPr lvl="1">
              <a:buClr>
                <a:srgbClr val="292929"/>
              </a:buClr>
              <a:buFont typeface="Arial" pitchFamily="34" charset="0"/>
              <a:buChar char="•"/>
            </a:pPr>
            <a:r>
              <a:rPr lang="pl-PL" dirty="0">
                <a:solidFill>
                  <a:srgbClr val="292929"/>
                </a:solidFill>
              </a:rPr>
              <a:t>D</a:t>
            </a:r>
            <a:r>
              <a:rPr lang="pl-PL" dirty="0" smtClean="0">
                <a:solidFill>
                  <a:srgbClr val="292929"/>
                </a:solidFill>
              </a:rPr>
              <a:t>ur powrotny, </a:t>
            </a:r>
          </a:p>
          <a:p>
            <a:pPr lvl="1">
              <a:buClr>
                <a:srgbClr val="292929"/>
              </a:buClr>
              <a:buFont typeface="Arial" pitchFamily="34" charset="0"/>
              <a:buChar char="•"/>
            </a:pPr>
            <a:r>
              <a:rPr lang="pl-PL" dirty="0">
                <a:solidFill>
                  <a:srgbClr val="292929"/>
                </a:solidFill>
              </a:rPr>
              <a:t>G</a:t>
            </a:r>
            <a:r>
              <a:rPr lang="pl-PL" dirty="0" smtClean="0">
                <a:solidFill>
                  <a:srgbClr val="292929"/>
                </a:solidFill>
              </a:rPr>
              <a:t>orączka plamista Gór Skalistych, </a:t>
            </a:r>
          </a:p>
          <a:p>
            <a:pPr lvl="1">
              <a:buClr>
                <a:srgbClr val="292929"/>
              </a:buClr>
              <a:buFont typeface="Arial" pitchFamily="34" charset="0"/>
              <a:buChar char="•"/>
            </a:pPr>
            <a:r>
              <a:rPr lang="pl-PL" dirty="0">
                <a:solidFill>
                  <a:srgbClr val="292929"/>
                </a:solidFill>
              </a:rPr>
              <a:t>G</a:t>
            </a:r>
            <a:r>
              <a:rPr lang="pl-PL" dirty="0" smtClean="0">
                <a:solidFill>
                  <a:srgbClr val="292929"/>
                </a:solidFill>
              </a:rPr>
              <a:t>orączka śródziemnomorska, </a:t>
            </a:r>
          </a:p>
          <a:p>
            <a:pPr lvl="1">
              <a:buClr>
                <a:srgbClr val="292929"/>
              </a:buClr>
              <a:buFont typeface="Arial" pitchFamily="34" charset="0"/>
              <a:buChar char="•"/>
            </a:pPr>
            <a:r>
              <a:rPr lang="pl-PL" dirty="0">
                <a:solidFill>
                  <a:srgbClr val="292929"/>
                </a:solidFill>
              </a:rPr>
              <a:t>G</a:t>
            </a:r>
            <a:r>
              <a:rPr lang="pl-PL" dirty="0" smtClean="0">
                <a:solidFill>
                  <a:srgbClr val="292929"/>
                </a:solidFill>
              </a:rPr>
              <a:t>orączka Q, </a:t>
            </a:r>
          </a:p>
          <a:p>
            <a:pPr lvl="1">
              <a:buClr>
                <a:srgbClr val="292929"/>
              </a:buClr>
              <a:buFont typeface="Arial" pitchFamily="34" charset="0"/>
              <a:buChar char="•"/>
            </a:pPr>
            <a:r>
              <a:rPr lang="pl-PL" dirty="0" smtClean="0">
                <a:solidFill>
                  <a:srgbClr val="292929"/>
                </a:solidFill>
              </a:rPr>
              <a:t>Kleszczowa gorączka Kolorado, </a:t>
            </a:r>
          </a:p>
          <a:p>
            <a:pPr lvl="1">
              <a:buClr>
                <a:srgbClr val="292929"/>
              </a:buClr>
              <a:buFont typeface="Arial" pitchFamily="34" charset="0"/>
              <a:buChar char="•"/>
            </a:pPr>
            <a:r>
              <a:rPr lang="pl-PL" dirty="0">
                <a:solidFill>
                  <a:srgbClr val="292929"/>
                </a:solidFill>
              </a:rPr>
              <a:t>O</a:t>
            </a:r>
            <a:r>
              <a:rPr lang="pl-PL" dirty="0" smtClean="0">
                <a:solidFill>
                  <a:srgbClr val="292929"/>
                </a:solidFill>
              </a:rPr>
              <a:t>spa riketsjowa, </a:t>
            </a:r>
          </a:p>
          <a:p>
            <a:pPr lvl="1">
              <a:buClr>
                <a:srgbClr val="292929"/>
              </a:buClr>
              <a:buFont typeface="Arial" pitchFamily="34" charset="0"/>
              <a:buChar char="•"/>
            </a:pPr>
            <a:r>
              <a:rPr lang="pl-PL" dirty="0">
                <a:solidFill>
                  <a:srgbClr val="292929"/>
                </a:solidFill>
              </a:rPr>
              <a:t>T</a:t>
            </a:r>
            <a:r>
              <a:rPr lang="pl-PL" dirty="0" smtClean="0">
                <a:solidFill>
                  <a:srgbClr val="292929"/>
                </a:solidFill>
              </a:rPr>
              <a:t>ularemia. </a:t>
            </a:r>
            <a:endParaRPr lang="en-US" dirty="0">
              <a:solidFill>
                <a:srgbClr val="292929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 l="57877" t="33280" r="23223" b="38160"/>
          <a:stretch>
            <a:fillRect/>
          </a:stretch>
        </p:blipFill>
        <p:spPr bwMode="auto">
          <a:xfrm>
            <a:off x="5148064" y="1268760"/>
            <a:ext cx="3744416" cy="318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Więcej informacji o kleszczach i chorobach </a:t>
            </a:r>
            <a:r>
              <a:rPr lang="pl-PL" dirty="0" err="1" smtClean="0"/>
              <a:t>odkleszczowych</a:t>
            </a:r>
            <a:r>
              <a:rPr lang="pl-PL" dirty="0" smtClean="0"/>
              <a:t> można znaleźć na stronie </a:t>
            </a:r>
            <a:r>
              <a:rPr lang="pl-PL" u="sng" dirty="0" err="1" smtClean="0"/>
              <a:t>www.kleszczeinfo.pl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ŻYCZYMY POWODZENIA W REALIZACJI PROGRAMU!</a:t>
            </a:r>
            <a:endParaRPr lang="en-US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5918" y="3573015"/>
            <a:ext cx="3962306" cy="182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4D4D4D"/>
                </a:solidFill>
              </a:rPr>
              <a:t>KLESZCZE – INFORMACJE OGÓLNE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4D4D4D"/>
                </a:solidFill>
              </a:rPr>
              <a:t>AKTYWNOŚĆ KLESZCZY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4D4D4D"/>
                </a:solidFill>
              </a:rPr>
              <a:t>TYPOWE MIEJSCA WYSTĘPOWANIA KLESZCZY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4D4D4D"/>
                </a:solidFill>
              </a:rPr>
              <a:t>JAK CHRONIĆ SIĘ PRZED KLESZCZAMI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4D4D4D"/>
                </a:solidFill>
              </a:rPr>
              <a:t>SPOSOBY USUWANIA KLESZCZY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4D4D4D"/>
                </a:solidFill>
              </a:rPr>
              <a:t>CHOROBY PRZENOSZONE PRZEZ KLESZCZE – Kleszczowe zapalenie mózgu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4D4D4D"/>
                </a:solidFill>
              </a:rPr>
              <a:t>CHOROBY PRZENOSZONE PRZEZ KLESZCZE – Borelioza</a:t>
            </a:r>
          </a:p>
          <a:p>
            <a:pPr>
              <a:lnSpc>
                <a:spcPct val="150000"/>
              </a:lnSpc>
            </a:pPr>
            <a:r>
              <a:rPr lang="pl-PL" b="1" dirty="0" smtClean="0">
                <a:solidFill>
                  <a:srgbClr val="4D4D4D"/>
                </a:solidFill>
              </a:rPr>
              <a:t>CHOROBY PRZENOSZONE PRZEZ KLESZCZE – Inne</a:t>
            </a:r>
            <a:endParaRPr lang="pl-PL" b="1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en-US" dirty="0"/>
          </a:p>
        </p:txBody>
      </p:sp>
      <p:pic>
        <p:nvPicPr>
          <p:cNvPr id="1026" name="Picture 2" descr="http://www.ansnuclearcafe.org/wp-content/uploads/2011/12/meeting-agenda-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0" y="980728"/>
            <a:ext cx="2381250" cy="2171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KLESZCZE – INFORMACJE OGÓLNE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Kleszcze</a:t>
            </a:r>
            <a:r>
              <a:rPr lang="pl-PL" dirty="0" smtClean="0"/>
              <a:t> to pajęczaki należące do rzędu roztoczy.       Są pasożytami zewnętrznymi głównie kręgowców ludzi i zwierząt. </a:t>
            </a:r>
          </a:p>
          <a:p>
            <a:r>
              <a:rPr lang="pl-PL" dirty="0" smtClean="0"/>
              <a:t>W rozwoju osobniczym kleszcz posiada trzy stadia:</a:t>
            </a:r>
          </a:p>
          <a:p>
            <a:pPr lvl="1">
              <a:buClr>
                <a:srgbClr val="4D4D4D"/>
              </a:buClr>
              <a:buFont typeface="Arial" pitchFamily="34" charset="0"/>
              <a:buChar char="•"/>
            </a:pPr>
            <a:r>
              <a:rPr lang="pl-PL" b="1" dirty="0" smtClean="0">
                <a:solidFill>
                  <a:srgbClr val="4D4D4D"/>
                </a:solidFill>
              </a:rPr>
              <a:t>larwę, </a:t>
            </a:r>
          </a:p>
          <a:p>
            <a:pPr lvl="1">
              <a:buClr>
                <a:srgbClr val="4D4D4D"/>
              </a:buClr>
              <a:buFont typeface="Arial" pitchFamily="34" charset="0"/>
              <a:buChar char="•"/>
            </a:pPr>
            <a:r>
              <a:rPr lang="pl-PL" b="1" dirty="0" smtClean="0">
                <a:solidFill>
                  <a:srgbClr val="4D4D4D"/>
                </a:solidFill>
              </a:rPr>
              <a:t>nimfę, </a:t>
            </a:r>
          </a:p>
          <a:p>
            <a:pPr lvl="1">
              <a:buClr>
                <a:srgbClr val="4D4D4D"/>
              </a:buClr>
              <a:buFont typeface="Arial" pitchFamily="34" charset="0"/>
              <a:buChar char="•"/>
            </a:pPr>
            <a:r>
              <a:rPr lang="pl-PL" b="1" dirty="0" smtClean="0">
                <a:solidFill>
                  <a:srgbClr val="4D4D4D"/>
                </a:solidFill>
              </a:rPr>
              <a:t>osobnika dorosłego.</a:t>
            </a:r>
          </a:p>
          <a:p>
            <a:r>
              <a:rPr lang="pl-PL" dirty="0" smtClean="0"/>
              <a:t>Kleszcze do procesu wzrostu i przebudowy ciała     oraz rozrodu potrzebują wysycenia się krwią. </a:t>
            </a:r>
          </a:p>
          <a:p>
            <a:r>
              <a:rPr lang="pl-PL" b="1" dirty="0" smtClean="0"/>
              <a:t>Na świecie żyje około 870 gatunków kleszczy, </a:t>
            </a:r>
            <a:br>
              <a:rPr lang="pl-PL" b="1" dirty="0" smtClean="0"/>
            </a:br>
            <a:r>
              <a:rPr lang="pl-PL" b="1" dirty="0" smtClean="0"/>
              <a:t>w Polsce - około 19</a:t>
            </a:r>
            <a:r>
              <a:rPr lang="pl-PL" dirty="0" smtClean="0"/>
              <a:t>. </a:t>
            </a:r>
          </a:p>
          <a:p>
            <a:r>
              <a:rPr lang="pl-PL" dirty="0" smtClean="0"/>
              <a:t>Zamieszkują przede wszystkim środowiska leśne, wilgotne (głównie lasy mieszane), obfitujące </a:t>
            </a:r>
            <a:br>
              <a:rPr lang="pl-PL" dirty="0" smtClean="0"/>
            </a:br>
            <a:r>
              <a:rPr lang="pl-PL" dirty="0" smtClean="0"/>
              <a:t>w żywicieli. </a:t>
            </a:r>
          </a:p>
          <a:p>
            <a:r>
              <a:rPr lang="pl-PL" dirty="0" smtClean="0"/>
              <a:t>Typowymi żywicielami są głównie drobne ssaki, nieliczne gady i ptaki oraz większe ssaki dla osobników dorosłych.  </a:t>
            </a:r>
          </a:p>
          <a:p>
            <a:endParaRPr lang="en-US" dirty="0"/>
          </a:p>
        </p:txBody>
      </p:sp>
      <p:pic>
        <p:nvPicPr>
          <p:cNvPr id="21508" name="Picture 4" descr="http://www.pzh.gov.pl/kleszcze/i/kleszcze/stadja_ro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24744"/>
            <a:ext cx="3905250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AKTYWNOŚĆ KLESZCZY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4546848" cy="4713387"/>
          </a:xfrm>
        </p:spPr>
        <p:txBody>
          <a:bodyPr/>
          <a:lstStyle/>
          <a:p>
            <a:r>
              <a:rPr lang="pl-PL" dirty="0" smtClean="0"/>
              <a:t>Wzmożenie aktywności kleszczy jest spowodowane wzrostem temperatury. </a:t>
            </a:r>
            <a:r>
              <a:rPr lang="pl-PL" b="1" dirty="0" smtClean="0"/>
              <a:t>Ich aktywność rozpoczyna się zazwyczaj na przełomie marca i kwietnia, kiedy gleba osiąga temperaturę od 5 do 7˚C, a trwa do przełomu października i listopada </a:t>
            </a:r>
            <a:r>
              <a:rPr lang="pl-PL" dirty="0" smtClean="0"/>
              <a:t>(do pierwszych przymrozków). </a:t>
            </a:r>
          </a:p>
          <a:p>
            <a:endParaRPr lang="pl-PL" dirty="0" smtClean="0"/>
          </a:p>
          <a:p>
            <a:r>
              <a:rPr lang="pl-PL" dirty="0" smtClean="0"/>
              <a:t>Kleszcze poszukują żywicieli aktywnie, </a:t>
            </a:r>
            <a:r>
              <a:rPr lang="pl-PL" b="1" dirty="0" smtClean="0"/>
              <a:t>najintensywniej wiosną i jesienią, w porze przedpołudniowej                  i przedwieczornej.</a:t>
            </a:r>
          </a:p>
          <a:p>
            <a:endParaRPr lang="pl-PL" dirty="0" smtClean="0"/>
          </a:p>
          <a:p>
            <a:r>
              <a:rPr lang="pl-PL" dirty="0" smtClean="0"/>
              <a:t>Łagodna zima oraz wilgotne lato sprzyjają wysokiej rozrodczości i małej umieralności kleszczy, co powoduje zwiększenie tempa ich rozprzestrzeniania się.</a:t>
            </a:r>
          </a:p>
          <a:p>
            <a:endParaRPr lang="pl-PL" dirty="0" smtClean="0"/>
          </a:p>
          <a:p>
            <a:r>
              <a:rPr lang="pl-PL" b="1" dirty="0" smtClean="0"/>
              <a:t>Liczba kleszczy z roku na rok globalnie się zwiększa.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20485" name="Picture 5" descr="http://zwierciadlo.pl/wp-content/uploads/2011/08/4006692_m-665x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5042" y="4495438"/>
            <a:ext cx="3438756" cy="159785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5748" y="1268760"/>
            <a:ext cx="344805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TYPOWE MIEJSCA WYSTĘPOWANIA KLESZCZY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Środowiskiem życia kleszczy jest najczęściej </a:t>
            </a:r>
            <a:r>
              <a:rPr lang="pl-PL" b="1" dirty="0" smtClean="0"/>
              <a:t>ściółka leśna</a:t>
            </a:r>
            <a:r>
              <a:rPr lang="pl-PL" dirty="0" smtClean="0"/>
              <a:t>. </a:t>
            </a:r>
          </a:p>
          <a:p>
            <a:r>
              <a:rPr lang="pl-PL" dirty="0" smtClean="0"/>
              <a:t>Kleszcze nie żyją na drzewach i nie skaczą na przechodzących żywicieli!</a:t>
            </a:r>
          </a:p>
          <a:p>
            <a:r>
              <a:rPr lang="pl-PL" b="1" dirty="0" smtClean="0"/>
              <a:t>Kleszcze można spotkać:</a:t>
            </a:r>
          </a:p>
          <a:p>
            <a:pPr lvl="1" algn="just">
              <a:buClr>
                <a:srgbClr val="292929"/>
              </a:buClr>
              <a:buFont typeface="Arial" pitchFamily="34" charset="0"/>
              <a:buChar char="•"/>
            </a:pPr>
            <a:r>
              <a:rPr lang="pl-PL" b="1" dirty="0" smtClean="0">
                <a:solidFill>
                  <a:srgbClr val="292929"/>
                </a:solidFill>
              </a:rPr>
              <a:t>w wilgotnych lasach mieszanych </a:t>
            </a:r>
            <a:r>
              <a:rPr lang="pl-PL" dirty="0" smtClean="0">
                <a:solidFill>
                  <a:srgbClr val="292929"/>
                </a:solidFill>
              </a:rPr>
              <a:t>z przewagą gatunków liściastych i bogatym poszyciem</a:t>
            </a:r>
          </a:p>
          <a:p>
            <a:pPr lvl="1" algn="just">
              <a:buClr>
                <a:srgbClr val="292929"/>
              </a:buClr>
              <a:buFont typeface="Arial" pitchFamily="34" charset="0"/>
              <a:buChar char="•"/>
            </a:pPr>
            <a:r>
              <a:rPr lang="pl-PL" b="1" dirty="0" smtClean="0">
                <a:solidFill>
                  <a:srgbClr val="292929"/>
                </a:solidFill>
              </a:rPr>
              <a:t>na obrzeżach lasów</a:t>
            </a:r>
            <a:r>
              <a:rPr lang="pl-PL" dirty="0" smtClean="0">
                <a:solidFill>
                  <a:srgbClr val="292929"/>
                </a:solidFill>
              </a:rPr>
              <a:t>,</a:t>
            </a:r>
            <a:r>
              <a:rPr lang="pl-PL" b="1" dirty="0" smtClean="0">
                <a:solidFill>
                  <a:srgbClr val="292929"/>
                </a:solidFill>
              </a:rPr>
              <a:t> w zagajnikach</a:t>
            </a:r>
            <a:r>
              <a:rPr lang="pl-PL" dirty="0" smtClean="0">
                <a:solidFill>
                  <a:srgbClr val="292929"/>
                </a:solidFill>
              </a:rPr>
              <a:t>, </a:t>
            </a:r>
          </a:p>
          <a:p>
            <a:pPr lvl="1" algn="just">
              <a:buClr>
                <a:srgbClr val="292929"/>
              </a:buClr>
              <a:buFont typeface="Arial" pitchFamily="34" charset="0"/>
              <a:buChar char="•"/>
            </a:pPr>
            <a:r>
              <a:rPr lang="pl-PL" b="1" dirty="0" smtClean="0">
                <a:solidFill>
                  <a:srgbClr val="292929"/>
                </a:solidFill>
              </a:rPr>
              <a:t>wzdłuż ścieżek leśnych</a:t>
            </a:r>
            <a:r>
              <a:rPr lang="pl-PL" dirty="0" smtClean="0">
                <a:solidFill>
                  <a:srgbClr val="292929"/>
                </a:solidFill>
              </a:rPr>
              <a:t>, </a:t>
            </a:r>
          </a:p>
          <a:p>
            <a:pPr lvl="1" algn="just">
              <a:buClr>
                <a:srgbClr val="292929"/>
              </a:buClr>
              <a:buFont typeface="Arial" pitchFamily="34" charset="0"/>
              <a:buChar char="•"/>
            </a:pPr>
            <a:r>
              <a:rPr lang="pl-PL" b="1" dirty="0" smtClean="0">
                <a:solidFill>
                  <a:srgbClr val="292929"/>
                </a:solidFill>
              </a:rPr>
              <a:t>w miejscach, gdzie las liściasty przechodzi </a:t>
            </a:r>
            <a:br>
              <a:rPr lang="pl-PL" b="1" dirty="0" smtClean="0">
                <a:solidFill>
                  <a:srgbClr val="292929"/>
                </a:solidFill>
              </a:rPr>
            </a:br>
            <a:r>
              <a:rPr lang="pl-PL" b="1" dirty="0" smtClean="0">
                <a:solidFill>
                  <a:srgbClr val="292929"/>
                </a:solidFill>
              </a:rPr>
              <a:t>w iglasty lub odwrotnie</a:t>
            </a:r>
            <a:r>
              <a:rPr lang="pl-PL" dirty="0" smtClean="0">
                <a:solidFill>
                  <a:srgbClr val="292929"/>
                </a:solidFill>
              </a:rPr>
              <a:t>, </a:t>
            </a:r>
          </a:p>
          <a:p>
            <a:pPr lvl="1" algn="just">
              <a:buClr>
                <a:srgbClr val="292929"/>
              </a:buClr>
              <a:buFont typeface="Arial" pitchFamily="34" charset="0"/>
              <a:buChar char="•"/>
            </a:pPr>
            <a:r>
              <a:rPr lang="pl-PL" b="1" dirty="0" smtClean="0">
                <a:solidFill>
                  <a:srgbClr val="292929"/>
                </a:solidFill>
              </a:rPr>
              <a:t>na obszarach porośniętych wysoką trawą</a:t>
            </a:r>
            <a:r>
              <a:rPr lang="pl-PL" dirty="0" smtClean="0">
                <a:solidFill>
                  <a:srgbClr val="292929"/>
                </a:solidFill>
              </a:rPr>
              <a:t>, zaroślami bądź paprociami, czarnym bzem, leszczyną, krzewami jeżyn, </a:t>
            </a:r>
          </a:p>
          <a:p>
            <a:pPr lvl="1" algn="just">
              <a:buClr>
                <a:srgbClr val="292929"/>
              </a:buClr>
              <a:buFont typeface="Arial" pitchFamily="34" charset="0"/>
              <a:buChar char="•"/>
            </a:pPr>
            <a:r>
              <a:rPr lang="pl-PL" b="1" dirty="0" smtClean="0">
                <a:solidFill>
                  <a:srgbClr val="292929"/>
                </a:solidFill>
              </a:rPr>
              <a:t>na łąkach</a:t>
            </a:r>
            <a:r>
              <a:rPr lang="pl-PL" dirty="0" smtClean="0">
                <a:solidFill>
                  <a:srgbClr val="292929"/>
                </a:solidFill>
              </a:rPr>
              <a:t>, </a:t>
            </a:r>
            <a:r>
              <a:rPr lang="pl-PL" b="1" dirty="0" smtClean="0">
                <a:solidFill>
                  <a:srgbClr val="292929"/>
                </a:solidFill>
              </a:rPr>
              <a:t>pastwiskach</a:t>
            </a:r>
            <a:r>
              <a:rPr lang="pl-PL" dirty="0" smtClean="0">
                <a:solidFill>
                  <a:srgbClr val="292929"/>
                </a:solidFill>
              </a:rPr>
              <a:t>, rzadziej nad brzegami rzek i jezior, </a:t>
            </a:r>
          </a:p>
          <a:p>
            <a:pPr lvl="1" algn="just">
              <a:buClr>
                <a:srgbClr val="292929"/>
              </a:buClr>
              <a:buFont typeface="Arial" pitchFamily="34" charset="0"/>
              <a:buChar char="•"/>
            </a:pPr>
            <a:r>
              <a:rPr lang="pl-PL" b="1" dirty="0" smtClean="0">
                <a:solidFill>
                  <a:srgbClr val="292929"/>
                </a:solidFill>
              </a:rPr>
              <a:t>parkach</a:t>
            </a:r>
            <a:r>
              <a:rPr lang="pl-PL" dirty="0" smtClean="0">
                <a:solidFill>
                  <a:srgbClr val="292929"/>
                </a:solidFill>
              </a:rPr>
              <a:t> i </a:t>
            </a:r>
            <a:r>
              <a:rPr lang="pl-PL" b="1" dirty="0" smtClean="0">
                <a:solidFill>
                  <a:srgbClr val="292929"/>
                </a:solidFill>
              </a:rPr>
              <a:t>działkach rekreacyjnych</a:t>
            </a:r>
            <a:r>
              <a:rPr lang="pl-PL" dirty="0" smtClean="0">
                <a:solidFill>
                  <a:srgbClr val="292929"/>
                </a:solidFill>
              </a:rPr>
              <a:t>. </a:t>
            </a:r>
          </a:p>
        </p:txBody>
      </p:sp>
      <p:pic>
        <p:nvPicPr>
          <p:cNvPr id="19465" name="Picture 9" descr="http://i.iplsc.com/do-30-proc-kleszczy-to-nosiciele-roznych-chorob/0002DUDOA3KNJTGU-C122-F4.jpg"/>
          <p:cNvPicPr>
            <a:picLocks noChangeAspect="1" noChangeArrowheads="1"/>
          </p:cNvPicPr>
          <p:nvPr/>
        </p:nvPicPr>
        <p:blipFill>
          <a:blip r:embed="rId2" cstate="print"/>
          <a:srcRect r="48982"/>
          <a:stretch>
            <a:fillRect/>
          </a:stretch>
        </p:blipFill>
        <p:spPr bwMode="auto">
          <a:xfrm>
            <a:off x="5295629" y="1268760"/>
            <a:ext cx="360334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28582" t="16480" r="27003" b="11281"/>
          <a:stretch>
            <a:fillRect/>
          </a:stretch>
        </p:blipFill>
        <p:spPr bwMode="auto">
          <a:xfrm>
            <a:off x="5004048" y="1268760"/>
            <a:ext cx="3888432" cy="355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JAK CHRONIĆ SIĘ PRZED KLESZCZAMI?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Na spacer należy założyć jasne ubranie </a:t>
            </a:r>
            <a:r>
              <a:rPr lang="pl-PL" dirty="0" smtClean="0"/>
              <a:t>– po powrocie łatwiej będzie zauważyć kleszcze na odzieży,</a:t>
            </a:r>
            <a:endParaRPr lang="en-US" dirty="0" smtClean="0"/>
          </a:p>
          <a:p>
            <a:r>
              <a:rPr lang="pl-PL" b="1" dirty="0" smtClean="0"/>
              <a:t>Najlepiej wybrać koszulę z długim rękawem, długie spodnie i kryte obuwie</a:t>
            </a:r>
            <a:r>
              <a:rPr lang="pl-PL" dirty="0" smtClean="0"/>
              <a:t>, utrudniające kleszczom dostęp do skóry (warto spryskać nogi repelentem, aby dodatkowo zniechęcić kleszcze),</a:t>
            </a:r>
            <a:endParaRPr lang="en-US" dirty="0" smtClean="0"/>
          </a:p>
          <a:p>
            <a:r>
              <a:rPr lang="pl-PL" dirty="0" smtClean="0"/>
              <a:t>Po powrocie ze spaceru </a:t>
            </a:r>
            <a:r>
              <a:rPr lang="pl-PL" b="1" dirty="0" smtClean="0"/>
              <a:t>konieczne jest sprawdzenie ubrania i usunięcie dostrzeżonych kleszczy</a:t>
            </a:r>
            <a:r>
              <a:rPr lang="pl-PL" dirty="0" smtClean="0"/>
              <a:t>,</a:t>
            </a:r>
            <a:endParaRPr lang="en-US" dirty="0" smtClean="0"/>
          </a:p>
          <a:p>
            <a:r>
              <a:rPr lang="pl-PL" dirty="0" smtClean="0"/>
              <a:t>Jeśli jest taka możliwość to </a:t>
            </a:r>
            <a:r>
              <a:rPr lang="pl-PL" b="1" dirty="0" smtClean="0"/>
              <a:t>warto wziąć prysznic, gdyż silny masaż gąbką może zmyć kleszcze</a:t>
            </a:r>
            <a:r>
              <a:rPr lang="pl-PL" dirty="0" smtClean="0"/>
              <a:t>, które nie wbiły się jeszcze w ciało,</a:t>
            </a:r>
            <a:endParaRPr lang="en-US" dirty="0" smtClean="0"/>
          </a:p>
          <a:p>
            <a:r>
              <a:rPr lang="pl-PL" dirty="0" smtClean="0"/>
              <a:t>Należy również </a:t>
            </a:r>
            <a:r>
              <a:rPr lang="pl-PL" b="1" dirty="0" smtClean="0"/>
              <a:t>zwracać szczególną uwagę na miejsca mniej widoczne, gdzie skóra jest delikatna</a:t>
            </a:r>
            <a:r>
              <a:rPr lang="pl-PL" dirty="0" smtClean="0"/>
              <a:t>: głowa </a:t>
            </a:r>
            <a:br>
              <a:rPr lang="pl-PL" dirty="0" smtClean="0"/>
            </a:br>
            <a:r>
              <a:rPr lang="pl-PL" dirty="0" smtClean="0"/>
              <a:t>(u dzieci), okolice uszu, pachy, doły łokciowe </a:t>
            </a:r>
            <a:br>
              <a:rPr lang="pl-PL" dirty="0" smtClean="0"/>
            </a:br>
            <a:r>
              <a:rPr lang="pl-PL" dirty="0" smtClean="0"/>
              <a:t>i podkolanowe, pępek, brzuch, pachwiny itp.,</a:t>
            </a:r>
            <a:endParaRPr lang="en-US" dirty="0" smtClean="0"/>
          </a:p>
          <a:p>
            <a:r>
              <a:rPr lang="pl-PL" b="1" dirty="0" smtClean="0"/>
              <a:t>Zaleca się, aby rodzice dokładnie sprawdzali całą skórę dziecka po każdym jego pobycie w miejscach zagrożonych atakiem kleszczy</a:t>
            </a:r>
            <a:r>
              <a:rPr lang="pl-PL" dirty="0" smtClean="0"/>
              <a:t>,</a:t>
            </a:r>
            <a:endParaRPr lang="en-US" dirty="0" smtClean="0"/>
          </a:p>
          <a:p>
            <a:r>
              <a:rPr lang="pl-PL" b="1" dirty="0" smtClean="0"/>
              <a:t>Właściciele czworonogów powinni oglądać swoje zwierzęta po powrocie z każdego spaceru</a:t>
            </a:r>
            <a:r>
              <a:rPr lang="pl-PL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Prostokąt zaokrąglony 5"/>
          <p:cNvSpPr/>
          <p:nvPr/>
        </p:nvSpPr>
        <p:spPr>
          <a:xfrm>
            <a:off x="7812360" y="4365104"/>
            <a:ext cx="1152128" cy="86409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ole tekstowe 6"/>
          <p:cNvSpPr txBox="1"/>
          <p:nvPr/>
        </p:nvSpPr>
        <p:spPr>
          <a:xfrm>
            <a:off x="5004048" y="4983559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 smtClean="0"/>
              <a:t>Ilustracja obrazuje miejsca najczęstszych ugryzień przez kleszcze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SPOSOBY USUWANIA KLESZCZY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4402832" cy="4713387"/>
          </a:xfrm>
        </p:spPr>
        <p:txBody>
          <a:bodyPr/>
          <a:lstStyle/>
          <a:p>
            <a:r>
              <a:rPr lang="pl-PL" b="1" dirty="0" smtClean="0"/>
              <a:t>Ugryzienia kleszcza są bezbolesne</a:t>
            </a:r>
            <a:r>
              <a:rPr lang="pl-PL" dirty="0" smtClean="0"/>
              <a:t>, gdyż wraz </a:t>
            </a:r>
            <a:br>
              <a:rPr lang="pl-PL" dirty="0" smtClean="0"/>
            </a:br>
            <a:r>
              <a:rPr lang="pl-PL" dirty="0" smtClean="0"/>
              <a:t>z ukłuciem wprowadza on do naszego organizmu substancje znieczulające i inne (przeciwkrzepliwe, przeciwzapalne) ułatwiające żerowanie. </a:t>
            </a:r>
          </a:p>
          <a:p>
            <a:r>
              <a:rPr lang="pl-PL" b="1" dirty="0" smtClean="0"/>
              <a:t>W przypadku dostrzeżenia kleszcza wczepionego </a:t>
            </a:r>
            <a:br>
              <a:rPr lang="pl-PL" b="1" dirty="0" smtClean="0"/>
            </a:br>
            <a:r>
              <a:rPr lang="pl-PL" b="1" dirty="0" smtClean="0"/>
              <a:t>w skórę, należy jak najszybciej się go pozbyć.</a:t>
            </a:r>
          </a:p>
          <a:p>
            <a:r>
              <a:rPr lang="pl-PL" dirty="0" smtClean="0"/>
              <a:t>Trzeba </a:t>
            </a:r>
            <a:r>
              <a:rPr lang="pl-PL" b="1" dirty="0" smtClean="0"/>
              <a:t>mocno chwycić kleszcza</a:t>
            </a:r>
            <a:r>
              <a:rPr lang="pl-PL" dirty="0" smtClean="0"/>
              <a:t>, jak najbliżej miejsca wbicia się, p</a:t>
            </a:r>
            <a:r>
              <a:rPr lang="pl-PL" b="1" dirty="0" smtClean="0"/>
              <a:t>odważyć</a:t>
            </a:r>
            <a:r>
              <a:rPr lang="pl-PL" dirty="0" smtClean="0"/>
              <a:t>, a następnie </a:t>
            </a:r>
            <a:r>
              <a:rPr lang="pl-PL" b="1" dirty="0" smtClean="0"/>
              <a:t>pewnym ruchem wyciągnąć</a:t>
            </a:r>
            <a:r>
              <a:rPr lang="pl-PL" dirty="0" smtClean="0"/>
              <a:t>. </a:t>
            </a:r>
          </a:p>
          <a:p>
            <a:r>
              <a:rPr lang="pl-PL" dirty="0" smtClean="0"/>
              <a:t>Nie powinno się dopuścić do zmiażdżenia kleszcza </a:t>
            </a:r>
            <a:br>
              <a:rPr lang="pl-PL" dirty="0" smtClean="0"/>
            </a:br>
            <a:r>
              <a:rPr lang="pl-PL" dirty="0" smtClean="0"/>
              <a:t>(w ten sposób można wprowadzić do organizmu wirusy lub bakterie). </a:t>
            </a:r>
          </a:p>
          <a:p>
            <a:r>
              <a:rPr lang="pl-PL" dirty="0" smtClean="0"/>
              <a:t>Należy próbować </a:t>
            </a:r>
            <a:r>
              <a:rPr lang="pl-PL" b="1" dirty="0" smtClean="0"/>
              <a:t>usunąć go w całości </a:t>
            </a:r>
            <a:r>
              <a:rPr lang="pl-PL" dirty="0" smtClean="0"/>
              <a:t>(oderwać nie obracając, najlepiej ruchem przypominającym łuk).</a:t>
            </a:r>
          </a:p>
          <a:p>
            <a:r>
              <a:rPr lang="pl-PL" dirty="0" smtClean="0"/>
              <a:t>Pomocny może być także prysznic z użyciem gąbki.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l="4013" t="42520" r="67165" b="33120"/>
          <a:stretch>
            <a:fillRect/>
          </a:stretch>
        </p:blipFill>
        <p:spPr bwMode="auto">
          <a:xfrm>
            <a:off x="5292080" y="1268760"/>
            <a:ext cx="3672408" cy="174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292080" y="3140968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Ilustracja obrazująca przejście kleszcza na człowieka</a:t>
            </a:r>
            <a:endParaRPr lang="en-US" sz="12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38032" t="48400" r="30783" b="27240"/>
          <a:stretch>
            <a:fillRect/>
          </a:stretch>
        </p:blipFill>
        <p:spPr bwMode="auto">
          <a:xfrm>
            <a:off x="5292080" y="3501008"/>
            <a:ext cx="3672408" cy="161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5292080" y="5157192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Ilustracja obrazująca usuwanie kleszcza </a:t>
            </a:r>
            <a:r>
              <a:rPr lang="pl-PL" sz="1200" dirty="0" err="1" smtClean="0"/>
              <a:t>pensetą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CHOROBY PRZENOSZOENE PRZEZ KLESZCZE – kleszczowe zapalenie mózgu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4536504" cy="4713387"/>
          </a:xfrm>
        </p:spPr>
        <p:txBody>
          <a:bodyPr>
            <a:normAutofit/>
          </a:bodyPr>
          <a:lstStyle/>
          <a:p>
            <a:r>
              <a:rPr lang="pl-PL" b="1" dirty="0" smtClean="0"/>
              <a:t>Kleszczowe zapalenie mózgu (KZM):</a:t>
            </a:r>
          </a:p>
          <a:p>
            <a:pPr lvl="1" algn="just">
              <a:buClr>
                <a:srgbClr val="292929"/>
              </a:buClr>
              <a:buFont typeface="Arial" pitchFamily="34" charset="0"/>
              <a:buChar char="•"/>
            </a:pPr>
            <a:r>
              <a:rPr lang="pl-PL" b="1" dirty="0">
                <a:solidFill>
                  <a:srgbClr val="292929"/>
                </a:solidFill>
              </a:rPr>
              <a:t>P</a:t>
            </a:r>
            <a:r>
              <a:rPr lang="pl-PL" b="1" dirty="0" smtClean="0">
                <a:solidFill>
                  <a:srgbClr val="292929"/>
                </a:solidFill>
              </a:rPr>
              <a:t>rzebiega w dwóch etapach: </a:t>
            </a:r>
          </a:p>
          <a:p>
            <a:pPr marL="903288" lvl="4" indent="-190500" algn="just"/>
            <a:r>
              <a:rPr lang="pl-PL" dirty="0" smtClean="0">
                <a:solidFill>
                  <a:srgbClr val="292929"/>
                </a:solidFill>
              </a:rPr>
              <a:t>po 2 – 4 tygodniach od ugryzienia przez kleszcza mogą wystąpić objawy przypominające grypę (wysoka temperatura ciała, bóle mięśni). Po kilku dniach objawy ustępują, a osoba chora zaczyna czuć się dobrze. Na tym etapie choroba może się zakończyć. </a:t>
            </a:r>
          </a:p>
          <a:p>
            <a:pPr marL="903288" lvl="4" indent="-190500" algn="just"/>
            <a:r>
              <a:rPr lang="pl-PL" dirty="0" smtClean="0">
                <a:solidFill>
                  <a:srgbClr val="292929"/>
                </a:solidFill>
              </a:rPr>
              <a:t>Jeśli nie, po kilku dniach ponownie pojawia się gorączka, silny ból głowy, czasem poważne objawy neurologiczne. </a:t>
            </a:r>
            <a:endParaRPr lang="en-US" dirty="0" smtClean="0">
              <a:solidFill>
                <a:srgbClr val="292929"/>
              </a:solidFill>
            </a:endParaRPr>
          </a:p>
          <a:p>
            <a:pPr lvl="1" algn="just">
              <a:buClr>
                <a:srgbClr val="292929"/>
              </a:buClr>
              <a:buFont typeface="Arial" pitchFamily="34" charset="0"/>
              <a:buChar char="•"/>
            </a:pPr>
            <a:r>
              <a:rPr lang="pl-PL" b="1" dirty="0">
                <a:solidFill>
                  <a:srgbClr val="292929"/>
                </a:solidFill>
              </a:rPr>
              <a:t>U</a:t>
            </a:r>
            <a:r>
              <a:rPr lang="pl-PL" b="1" dirty="0" smtClean="0">
                <a:solidFill>
                  <a:srgbClr val="292929"/>
                </a:solidFill>
              </a:rPr>
              <a:t> dzieci symptomy choroby często przypominają grypę i mają przebieg jednoetapowy</a:t>
            </a:r>
            <a:r>
              <a:rPr lang="pl-PL" dirty="0" smtClean="0">
                <a:solidFill>
                  <a:srgbClr val="292929"/>
                </a:solidFill>
              </a:rPr>
              <a:t>, są mniej charakterystyczne niż u dorosłych,</a:t>
            </a:r>
          </a:p>
          <a:p>
            <a:pPr lvl="1" algn="just">
              <a:buClr>
                <a:srgbClr val="292929"/>
              </a:buClr>
              <a:buFont typeface="Arial" pitchFamily="34" charset="0"/>
              <a:buChar char="•"/>
            </a:pPr>
            <a:r>
              <a:rPr lang="pl-PL" b="1" dirty="0">
                <a:solidFill>
                  <a:srgbClr val="292929"/>
                </a:solidFill>
              </a:rPr>
              <a:t>R</a:t>
            </a:r>
            <a:r>
              <a:rPr lang="pl-PL" b="1" dirty="0" smtClean="0">
                <a:solidFill>
                  <a:srgbClr val="292929"/>
                </a:solidFill>
              </a:rPr>
              <a:t>ejonami największego zagrożenia KZM </a:t>
            </a:r>
            <a:br>
              <a:rPr lang="pl-PL" b="1" dirty="0" smtClean="0">
                <a:solidFill>
                  <a:srgbClr val="292929"/>
                </a:solidFill>
              </a:rPr>
            </a:br>
            <a:r>
              <a:rPr lang="pl-PL" b="1" dirty="0" smtClean="0">
                <a:solidFill>
                  <a:srgbClr val="292929"/>
                </a:solidFill>
              </a:rPr>
              <a:t>w Polsce są tereny dawnych województw: olsztyńskiego, białostockiego, suwalskiego, podlaskiego i opolskiego, ale należy pamiętać, że zakażone kleszcze pojawiają się już w całym kraju.</a:t>
            </a:r>
            <a:endParaRPr lang="en-US" b="1" dirty="0" smtClean="0">
              <a:solidFill>
                <a:srgbClr val="292929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268760"/>
            <a:ext cx="396044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5077034" y="4509120"/>
            <a:ext cx="374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Obszary zagrożone kleszczowym zapaleniem mózgu (KZM) w Polsce w latach 2001 – 2011</a:t>
            </a:r>
            <a:br>
              <a:rPr lang="pl-PL" sz="1200" dirty="0" smtClean="0"/>
            </a:br>
            <a:r>
              <a:rPr lang="pl-PL" sz="1200" dirty="0" smtClean="0"/>
              <a:t>Źródło: Meldunki Państwowego Zakładu Higieny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CHOROBY PRZENOSZOENE PRZEZ KLESZCZE - borelioza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Borelioza:</a:t>
            </a:r>
          </a:p>
          <a:p>
            <a:pPr marL="628650" lvl="1" indent="-273050" algn="just">
              <a:buFont typeface="Arial" pitchFamily="34" charset="0"/>
              <a:buChar char="•"/>
            </a:pPr>
            <a:r>
              <a:rPr lang="pl-PL" dirty="0">
                <a:solidFill>
                  <a:srgbClr val="292929"/>
                </a:solidFill>
              </a:rPr>
              <a:t>P</a:t>
            </a:r>
            <a:r>
              <a:rPr lang="pl-PL" dirty="0" smtClean="0">
                <a:solidFill>
                  <a:srgbClr val="292929"/>
                </a:solidFill>
              </a:rPr>
              <a:t>ierwszym objawem u części zakażonych (ok. 40-60% przypadków) jest pojawiający się na skórze wokół miejsca żerowania kleszcza </a:t>
            </a:r>
            <a:r>
              <a:rPr lang="pl-PL" b="1" dirty="0" smtClean="0">
                <a:solidFill>
                  <a:srgbClr val="292929"/>
                </a:solidFill>
              </a:rPr>
              <a:t>niebolesny rumień wędrujący, czerwony lub czerwonawy, okrągły lub owalny - powiększający się dość znacznie, a potem samoistnie zanikający</a:t>
            </a:r>
            <a:r>
              <a:rPr lang="pl-PL" dirty="0" smtClean="0">
                <a:solidFill>
                  <a:srgbClr val="292929"/>
                </a:solidFill>
              </a:rPr>
              <a:t>. </a:t>
            </a:r>
          </a:p>
          <a:p>
            <a:pPr marL="628650" lvl="1" indent="-273050" algn="just">
              <a:buFont typeface="Arial" pitchFamily="34" charset="0"/>
              <a:buChar char="•"/>
            </a:pPr>
            <a:r>
              <a:rPr lang="pl-PL" dirty="0">
                <a:solidFill>
                  <a:srgbClr val="292929"/>
                </a:solidFill>
              </a:rPr>
              <a:t>Z</a:t>
            </a:r>
            <a:r>
              <a:rPr lang="pl-PL" dirty="0" smtClean="0">
                <a:solidFill>
                  <a:srgbClr val="292929"/>
                </a:solidFill>
              </a:rPr>
              <a:t>akażenie początkowo przebiega bezobjawowo,  niekiedy  obecne są łagodne objawy grypopodobne. </a:t>
            </a:r>
            <a:endParaRPr lang="en-US" dirty="0" smtClean="0">
              <a:solidFill>
                <a:srgbClr val="292929"/>
              </a:solidFill>
            </a:endParaRPr>
          </a:p>
          <a:p>
            <a:pPr marL="628650" lvl="1" indent="-273050" algn="just">
              <a:buFont typeface="Arial" pitchFamily="34" charset="0"/>
              <a:buChar char="•"/>
            </a:pPr>
            <a:r>
              <a:rPr lang="pl-PL" dirty="0">
                <a:solidFill>
                  <a:srgbClr val="292929"/>
                </a:solidFill>
              </a:rPr>
              <a:t>B</a:t>
            </a:r>
            <a:r>
              <a:rPr lang="pl-PL" dirty="0" smtClean="0">
                <a:solidFill>
                  <a:srgbClr val="292929"/>
                </a:solidFill>
              </a:rPr>
              <a:t>oreliozę leczy się za pomocą antybiotyków, czas trwania leczenia zależy od etapu choroby </a:t>
            </a:r>
            <a:br>
              <a:rPr lang="pl-PL" dirty="0" smtClean="0">
                <a:solidFill>
                  <a:srgbClr val="292929"/>
                </a:solidFill>
              </a:rPr>
            </a:br>
            <a:r>
              <a:rPr lang="pl-PL" dirty="0" smtClean="0">
                <a:solidFill>
                  <a:srgbClr val="292929"/>
                </a:solidFill>
              </a:rPr>
              <a:t>i trwa ok. 28 dni, ale może być wydłużony.</a:t>
            </a:r>
            <a:endParaRPr lang="en-US" dirty="0" smtClean="0">
              <a:solidFill>
                <a:srgbClr val="292929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 l="47955" t="28240" r="25585" b="31440"/>
          <a:stretch>
            <a:fillRect/>
          </a:stretch>
        </p:blipFill>
        <p:spPr bwMode="auto">
          <a:xfrm>
            <a:off x="5376090" y="1340767"/>
            <a:ext cx="3276363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292080" y="4232121"/>
            <a:ext cx="3528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Ilustracja obrazująca rumień wędrujący</a:t>
            </a:r>
            <a:endParaRPr lang="en-US" sz="12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93096"/>
            <a:ext cx="3999756" cy="1150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Niestandardowy 2">
      <a:dk1>
        <a:srgbClr val="1F497D"/>
      </a:dk1>
      <a:lt1>
        <a:srgbClr val="1F497D"/>
      </a:lt1>
      <a:dk2>
        <a:srgbClr val="1F497D"/>
      </a:dk2>
      <a:lt2>
        <a:srgbClr val="1F497D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656</Words>
  <Application>Microsoft Office PowerPoint</Application>
  <PresentationFormat>Pokaz na ekranie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„CHROŃ SIĘ PRZED KLESZCZAMI WSZYSTKIMI SPOSOBAMI!”  Program profilaktyki chorób odkleszczowych –  vademecum wiedzy o kleszczach</vt:lpstr>
      <vt:lpstr>AGENDA</vt:lpstr>
      <vt:lpstr>KLESZCZE – INFORMACJE OGÓLNE</vt:lpstr>
      <vt:lpstr>AKTYWNOŚĆ KLESZCZY</vt:lpstr>
      <vt:lpstr>TYPOWE MIEJSCA WYSTĘPOWANIA KLESZCZY</vt:lpstr>
      <vt:lpstr>JAK CHRONIĆ SIĘ PRZED KLESZCZAMI?</vt:lpstr>
      <vt:lpstr>SPOSOBY USUWANIA KLESZCZY</vt:lpstr>
      <vt:lpstr>CHOROBY PRZENOSZOENE PRZEZ KLESZCZE – kleszczowe zapalenie mózgu</vt:lpstr>
      <vt:lpstr>CHOROBY PRZENOSZOENE PRZEZ KLESZCZE - borelioza</vt:lpstr>
      <vt:lpstr>CHOROBY PRZENOSZOENE PRZEZ KLESZCZE - inne</vt:lpstr>
      <vt:lpstr>Więcej informacji o kleszczach i chorobach odkleszczowych można znaleźć na stronie www.kleszczeinfo.pl</vt:lpstr>
      <vt:lpstr>ŻYCZYMY POWODZENIA W REALIZACJI PROGRAMU!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Zalewska, Monika</dc:creator>
  <cp:lastModifiedBy>Ewa</cp:lastModifiedBy>
  <cp:revision>186</cp:revision>
  <dcterms:created xsi:type="dcterms:W3CDTF">2012-09-21T11:04:59Z</dcterms:created>
  <dcterms:modified xsi:type="dcterms:W3CDTF">2016-05-09T11:14:59Z</dcterms:modified>
</cp:coreProperties>
</file>